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59" r:id="rId6"/>
    <p:sldId id="264" r:id="rId7"/>
    <p:sldId id="263" r:id="rId8"/>
    <p:sldId id="265" r:id="rId9"/>
    <p:sldId id="261"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snapToObjects="1">
      <p:cViewPr varScale="1">
        <p:scale>
          <a:sx n="90" d="100"/>
          <a:sy n="90" d="100"/>
        </p:scale>
        <p:origin x="23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22F5-173D-9327-B7AB-5DB8559A75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ECC7C6-E6FE-3EFB-D9F5-C63ED3DCEE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A2BBE4-F2C7-1C34-C9EF-88B920CFE6A5}"/>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5" name="Footer Placeholder 4">
            <a:extLst>
              <a:ext uri="{FF2B5EF4-FFF2-40B4-BE49-F238E27FC236}">
                <a16:creationId xmlns:a16="http://schemas.microsoft.com/office/drawing/2014/main" id="{155BC8D8-1FB0-9F69-7B24-8C76D1193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5F5BE-DC12-CF94-67AE-D9E08549CEBD}"/>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3124973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DF88-8EC6-43F0-D994-B4195B05A3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8DF87-1A6B-CB32-AD91-3D19525E60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3CE2C-9779-0643-2AB8-FA2F2B284A8B}"/>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5" name="Footer Placeholder 4">
            <a:extLst>
              <a:ext uri="{FF2B5EF4-FFF2-40B4-BE49-F238E27FC236}">
                <a16:creationId xmlns:a16="http://schemas.microsoft.com/office/drawing/2014/main" id="{270601A3-156C-8519-A52F-A2CBB0A43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0C29A-828F-F8B6-B05F-C26B371F024D}"/>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3391047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8984F-0F24-04EC-2182-E8BDAEF49E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2802FC-E37A-3117-A38E-1031B4A064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52DFD-46F4-DBEE-8529-B02CA03001B2}"/>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5" name="Footer Placeholder 4">
            <a:extLst>
              <a:ext uri="{FF2B5EF4-FFF2-40B4-BE49-F238E27FC236}">
                <a16:creationId xmlns:a16="http://schemas.microsoft.com/office/drawing/2014/main" id="{B456445E-3A8C-F4F4-2BB2-C4C3C4523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86E1E-1420-B3B8-7E09-3ED765E3E25B}"/>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2531093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C1BA-CEAB-DB25-3618-21E012A49A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FB27C-8861-6108-F46D-FBC10C313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0259A-F31C-B841-B628-D94D005CDC81}"/>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5" name="Footer Placeholder 4">
            <a:extLst>
              <a:ext uri="{FF2B5EF4-FFF2-40B4-BE49-F238E27FC236}">
                <a16:creationId xmlns:a16="http://schemas.microsoft.com/office/drawing/2014/main" id="{93C3CE7B-385A-F88E-8B09-DC91C9864A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FC16A-9D09-60B6-1076-28FEFA28EBD8}"/>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2958322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2908-99F1-4996-C647-82E2877C3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34D51E-183F-C7B0-F2B9-0C7B4B56DF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FFC99-C6C3-2A93-814D-7E46BD829018}"/>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5" name="Footer Placeholder 4">
            <a:extLst>
              <a:ext uri="{FF2B5EF4-FFF2-40B4-BE49-F238E27FC236}">
                <a16:creationId xmlns:a16="http://schemas.microsoft.com/office/drawing/2014/main" id="{C43D2760-72D2-E736-BD45-271E8AAB3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88D79-D853-744D-4F21-7E75916728D2}"/>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3786013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D6B1-8B01-2F09-DFE6-7EF130754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82FE07-1F2E-738F-AF1B-675275A14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A4912A-F90F-4080-71BC-06DAEF82E4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29E5A-B83A-B802-4E28-386C699A58A9}"/>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6" name="Footer Placeholder 5">
            <a:extLst>
              <a:ext uri="{FF2B5EF4-FFF2-40B4-BE49-F238E27FC236}">
                <a16:creationId xmlns:a16="http://schemas.microsoft.com/office/drawing/2014/main" id="{6AB7D8C4-3218-A164-88AB-D92F30DFE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85A1D-1EAA-0593-470C-B0D35D42E945}"/>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484867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9F08-11D8-E2B3-8B58-F61D2CBCE7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91A636-0642-281A-79FA-1B23C2492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29ED7-C3A5-4AA1-A167-B067B03976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B35F15-D380-2400-491B-3B826E5FE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724152-07CF-B41E-34CA-6C4AF862F3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7FB2EE-5BD7-0044-11E3-EAB17B0CB652}"/>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8" name="Footer Placeholder 7">
            <a:extLst>
              <a:ext uri="{FF2B5EF4-FFF2-40B4-BE49-F238E27FC236}">
                <a16:creationId xmlns:a16="http://schemas.microsoft.com/office/drawing/2014/main" id="{BCC0085F-7A93-77BF-21E9-5916832F1C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DC0375-3406-E9AF-4D02-660D4C86095D}"/>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93013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B1F73-3894-0EC2-82E9-8FB3BBCE40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F28B8A-B311-0D43-94AA-9B023C133022}"/>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4" name="Footer Placeholder 3">
            <a:extLst>
              <a:ext uri="{FF2B5EF4-FFF2-40B4-BE49-F238E27FC236}">
                <a16:creationId xmlns:a16="http://schemas.microsoft.com/office/drawing/2014/main" id="{6C29D76C-05DD-FA13-7A49-8CAB21333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B1868B-D816-E19B-7B6E-8ACD1AF7BF86}"/>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553822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4D6DDA-A667-0319-F9E4-26911A1D0CF2}"/>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3" name="Footer Placeholder 2">
            <a:extLst>
              <a:ext uri="{FF2B5EF4-FFF2-40B4-BE49-F238E27FC236}">
                <a16:creationId xmlns:a16="http://schemas.microsoft.com/office/drawing/2014/main" id="{05E40030-C9EB-D4B5-BE48-B8EFD3152A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3298DF-5C5C-A297-F55F-5A95E0D4E8F0}"/>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83641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B997-CC8C-0992-2E42-CF82AD2D1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7D23CC-99BC-EB8C-34B6-9F4F1E520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108630-018F-705B-21BD-066CC3D5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1AA1DF-72E2-1AE1-9865-C584F9A5D6FF}"/>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6" name="Footer Placeholder 5">
            <a:extLst>
              <a:ext uri="{FF2B5EF4-FFF2-40B4-BE49-F238E27FC236}">
                <a16:creationId xmlns:a16="http://schemas.microsoft.com/office/drawing/2014/main" id="{5E567C84-62DF-7E98-2D48-8E32145CD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1E0BB3-9880-35A9-D610-679BD8C4AC59}"/>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92598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C5BF-9F00-8AD6-EE2D-BD4FC1E46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6BFDA8-152C-8072-D4A9-0EF4820CA1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3AAE0C-FCEC-B776-6D57-26011F000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694B74-D2CB-2969-48F2-F396EF41F4ED}"/>
              </a:ext>
            </a:extLst>
          </p:cNvPr>
          <p:cNvSpPr>
            <a:spLocks noGrp="1"/>
          </p:cNvSpPr>
          <p:nvPr>
            <p:ph type="dt" sz="half" idx="10"/>
          </p:nvPr>
        </p:nvSpPr>
        <p:spPr/>
        <p:txBody>
          <a:bodyPr/>
          <a:lstStyle/>
          <a:p>
            <a:fld id="{08C854E4-63D3-7E46-9807-DBC2A14B0F7C}" type="datetimeFigureOut">
              <a:rPr lang="en-US" smtClean="0"/>
              <a:t>4/15/22</a:t>
            </a:fld>
            <a:endParaRPr lang="en-US"/>
          </a:p>
        </p:txBody>
      </p:sp>
      <p:sp>
        <p:nvSpPr>
          <p:cNvPr id="6" name="Footer Placeholder 5">
            <a:extLst>
              <a:ext uri="{FF2B5EF4-FFF2-40B4-BE49-F238E27FC236}">
                <a16:creationId xmlns:a16="http://schemas.microsoft.com/office/drawing/2014/main" id="{39263A22-FE44-CE45-D67A-A7875E024D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0C476-B7CD-133B-7E9B-BD007D94E0C3}"/>
              </a:ext>
            </a:extLst>
          </p:cNvPr>
          <p:cNvSpPr>
            <a:spLocks noGrp="1"/>
          </p:cNvSpPr>
          <p:nvPr>
            <p:ph type="sldNum" sz="quarter" idx="12"/>
          </p:nvPr>
        </p:nvSpPr>
        <p:spPr/>
        <p:txBody>
          <a:bodyPr/>
          <a:lstStyle/>
          <a:p>
            <a:fld id="{2C679890-AA10-1246-90DC-46B26BBA0E26}" type="slidenum">
              <a:rPr lang="en-US" smtClean="0"/>
              <a:t>‹#›</a:t>
            </a:fld>
            <a:endParaRPr lang="en-US"/>
          </a:p>
        </p:txBody>
      </p:sp>
    </p:spTree>
    <p:extLst>
      <p:ext uri="{BB962C8B-B14F-4D97-AF65-F5344CB8AC3E}">
        <p14:creationId xmlns:p14="http://schemas.microsoft.com/office/powerpoint/2010/main" val="72461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CF5DC5-A23C-78D6-DD6F-C596C696DB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E21117-38F7-A7AA-DA83-F17CE5F0C6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DEC3C-4DBB-99BE-EAA0-4D4F36959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854E4-63D3-7E46-9807-DBC2A14B0F7C}" type="datetimeFigureOut">
              <a:rPr lang="en-US" smtClean="0"/>
              <a:t>4/15/22</a:t>
            </a:fld>
            <a:endParaRPr lang="en-US"/>
          </a:p>
        </p:txBody>
      </p:sp>
      <p:sp>
        <p:nvSpPr>
          <p:cNvPr id="5" name="Footer Placeholder 4">
            <a:extLst>
              <a:ext uri="{FF2B5EF4-FFF2-40B4-BE49-F238E27FC236}">
                <a16:creationId xmlns:a16="http://schemas.microsoft.com/office/drawing/2014/main" id="{5BFFD0B2-6D8F-FDA6-3A96-A2233632A8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980885-C5F6-A619-97A2-4A8DDA473B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79890-AA10-1246-90DC-46B26BBA0E26}" type="slidenum">
              <a:rPr lang="en-US" smtClean="0"/>
              <a:t>‹#›</a:t>
            </a:fld>
            <a:endParaRPr lang="en-US"/>
          </a:p>
        </p:txBody>
      </p:sp>
    </p:spTree>
    <p:extLst>
      <p:ext uri="{BB962C8B-B14F-4D97-AF65-F5344CB8AC3E}">
        <p14:creationId xmlns:p14="http://schemas.microsoft.com/office/powerpoint/2010/main" val="1912570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4206-F592-8F43-DA5A-DC6CAD069B80}"/>
              </a:ext>
            </a:extLst>
          </p:cNvPr>
          <p:cNvSpPr>
            <a:spLocks noGrp="1"/>
          </p:cNvSpPr>
          <p:nvPr>
            <p:ph type="ctrTitle"/>
          </p:nvPr>
        </p:nvSpPr>
        <p:spPr/>
        <p:txBody>
          <a:bodyPr>
            <a:normAutofit fontScale="90000"/>
          </a:bodyPr>
          <a:lstStyle/>
          <a:p>
            <a:r>
              <a:rPr lang="en-US" b="1" dirty="0"/>
              <a:t>On a Novel Superconducting On-Chip Fourier Transform Spectrometer</a:t>
            </a:r>
            <a:endParaRPr lang="en-US" dirty="0"/>
          </a:p>
        </p:txBody>
      </p:sp>
      <p:sp>
        <p:nvSpPr>
          <p:cNvPr id="3" name="Subtitle 2">
            <a:extLst>
              <a:ext uri="{FF2B5EF4-FFF2-40B4-BE49-F238E27FC236}">
                <a16:creationId xmlns:a16="http://schemas.microsoft.com/office/drawing/2014/main" id="{9E926BF7-DA75-B1B8-7D50-C392A20F3207}"/>
              </a:ext>
            </a:extLst>
          </p:cNvPr>
          <p:cNvSpPr>
            <a:spLocks noGrp="1"/>
          </p:cNvSpPr>
          <p:nvPr>
            <p:ph type="subTitle" idx="1"/>
          </p:nvPr>
        </p:nvSpPr>
        <p:spPr/>
        <p:txBody>
          <a:bodyPr>
            <a:normAutofit fontScale="92500" lnSpcReduction="20000"/>
          </a:bodyPr>
          <a:lstStyle/>
          <a:p>
            <a:r>
              <a:rPr lang="en-US" dirty="0"/>
              <a:t>Emily Linden </a:t>
            </a:r>
          </a:p>
          <a:p>
            <a:r>
              <a:rPr lang="en-US" dirty="0"/>
              <a:t>Mentors: Phil </a:t>
            </a:r>
            <a:r>
              <a:rPr lang="en-US" dirty="0" err="1"/>
              <a:t>Mauskopf</a:t>
            </a:r>
            <a:r>
              <a:rPr lang="en-US" dirty="0"/>
              <a:t>, Farzad </a:t>
            </a:r>
            <a:r>
              <a:rPr lang="en-US" dirty="0" err="1"/>
              <a:t>Faramarzi</a:t>
            </a:r>
            <a:r>
              <a:rPr lang="en-US" dirty="0"/>
              <a:t>, Sasha </a:t>
            </a:r>
            <a:r>
              <a:rPr lang="en-US" dirty="0" err="1"/>
              <a:t>Sypkens</a:t>
            </a:r>
            <a:endParaRPr lang="en-US" dirty="0"/>
          </a:p>
          <a:p>
            <a:endParaRPr lang="en-US" dirty="0"/>
          </a:p>
          <a:p>
            <a:r>
              <a:rPr lang="en-US" dirty="0"/>
              <a:t>Arizona State University Department of Physics and School of Earth and Space Exploration</a:t>
            </a:r>
          </a:p>
          <a:p>
            <a:endParaRPr lang="en-US" dirty="0"/>
          </a:p>
        </p:txBody>
      </p:sp>
      <p:pic>
        <p:nvPicPr>
          <p:cNvPr id="4" name="Picture 2">
            <a:extLst>
              <a:ext uri="{FF2B5EF4-FFF2-40B4-BE49-F238E27FC236}">
                <a16:creationId xmlns:a16="http://schemas.microsoft.com/office/drawing/2014/main" id="{77F00B69-02B2-C1AE-530E-BD481071E9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060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3DB56-4571-D724-A608-363416FB7E98}"/>
              </a:ext>
            </a:extLst>
          </p:cNvPr>
          <p:cNvSpPr>
            <a:spLocks noGrp="1"/>
          </p:cNvSpPr>
          <p:nvPr>
            <p:ph type="title"/>
          </p:nvPr>
        </p:nvSpPr>
        <p:spPr>
          <a:xfrm>
            <a:off x="838200" y="2766218"/>
            <a:ext cx="10515600" cy="1325563"/>
          </a:xfrm>
        </p:spPr>
        <p:txBody>
          <a:bodyPr/>
          <a:lstStyle/>
          <a:p>
            <a:pPr algn="ctr"/>
            <a:r>
              <a:rPr lang="en-US" dirty="0"/>
              <a:t>Thank you!</a:t>
            </a:r>
          </a:p>
        </p:txBody>
      </p:sp>
      <p:pic>
        <p:nvPicPr>
          <p:cNvPr id="4" name="Picture 2">
            <a:extLst>
              <a:ext uri="{FF2B5EF4-FFF2-40B4-BE49-F238E27FC236}">
                <a16:creationId xmlns:a16="http://schemas.microsoft.com/office/drawing/2014/main" id="{BF169369-DA95-AFCE-7745-B9C0362C97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15D27-DBE2-E724-BF50-8E0132C89B2E}"/>
              </a:ext>
            </a:extLst>
          </p:cNvPr>
          <p:cNvSpPr>
            <a:spLocks noGrp="1"/>
          </p:cNvSpPr>
          <p:nvPr>
            <p:ph idx="1"/>
          </p:nvPr>
        </p:nvSpPr>
        <p:spPr>
          <a:xfrm>
            <a:off x="838200" y="768350"/>
            <a:ext cx="10515600" cy="4351338"/>
          </a:xfrm>
        </p:spPr>
        <p:txBody>
          <a:bodyPr/>
          <a:lstStyle/>
          <a:p>
            <a:pPr marL="0" indent="0">
              <a:buNone/>
            </a:pPr>
            <a:r>
              <a:rPr lang="en-US" dirty="0"/>
              <a:t>SOFTS is an efficient way for obtaining spectral content for millimeter-wave astronomy and observational cosmology surveys</a:t>
            </a:r>
          </a:p>
        </p:txBody>
      </p:sp>
      <p:pic>
        <p:nvPicPr>
          <p:cNvPr id="4" name="Picture 3">
            <a:extLst>
              <a:ext uri="{FF2B5EF4-FFF2-40B4-BE49-F238E27FC236}">
                <a16:creationId xmlns:a16="http://schemas.microsoft.com/office/drawing/2014/main" id="{1C3394BC-E69C-CA2B-7E33-0F4EBCFA66C9}"/>
              </a:ext>
            </a:extLst>
          </p:cNvPr>
          <p:cNvPicPr>
            <a:picLocks noChangeAspect="1"/>
          </p:cNvPicPr>
          <p:nvPr/>
        </p:nvPicPr>
        <p:blipFill>
          <a:blip r:embed="rId2"/>
          <a:stretch>
            <a:fillRect/>
          </a:stretch>
        </p:blipFill>
        <p:spPr>
          <a:xfrm>
            <a:off x="5951536" y="1898649"/>
            <a:ext cx="5588002" cy="4191001"/>
          </a:xfrm>
          <a:prstGeom prst="rect">
            <a:avLst/>
          </a:prstGeom>
        </p:spPr>
      </p:pic>
      <p:pic>
        <p:nvPicPr>
          <p:cNvPr id="5" name="Picture 4">
            <a:extLst>
              <a:ext uri="{FF2B5EF4-FFF2-40B4-BE49-F238E27FC236}">
                <a16:creationId xmlns:a16="http://schemas.microsoft.com/office/drawing/2014/main" id="{786ED8E1-F84A-2D3F-A42F-C67FA6E86684}"/>
              </a:ext>
            </a:extLst>
          </p:cNvPr>
          <p:cNvPicPr>
            <a:picLocks noChangeAspect="1"/>
          </p:cNvPicPr>
          <p:nvPr/>
        </p:nvPicPr>
        <p:blipFill>
          <a:blip r:embed="rId3"/>
          <a:stretch>
            <a:fillRect/>
          </a:stretch>
        </p:blipFill>
        <p:spPr>
          <a:xfrm>
            <a:off x="385762" y="2099142"/>
            <a:ext cx="5243513" cy="2649066"/>
          </a:xfrm>
          <a:prstGeom prst="rect">
            <a:avLst/>
          </a:prstGeom>
        </p:spPr>
      </p:pic>
      <p:sp>
        <p:nvSpPr>
          <p:cNvPr id="6" name="Rectangle 5">
            <a:extLst>
              <a:ext uri="{FF2B5EF4-FFF2-40B4-BE49-F238E27FC236}">
                <a16:creationId xmlns:a16="http://schemas.microsoft.com/office/drawing/2014/main" id="{4ECDA7C6-5377-EC75-2A10-5EAD1F897E50}"/>
              </a:ext>
            </a:extLst>
          </p:cNvPr>
          <p:cNvSpPr/>
          <p:nvPr/>
        </p:nvSpPr>
        <p:spPr>
          <a:xfrm>
            <a:off x="314322" y="4719628"/>
            <a:ext cx="5710238" cy="307777"/>
          </a:xfrm>
          <a:prstGeom prst="rect">
            <a:avLst/>
          </a:prstGeom>
        </p:spPr>
        <p:txBody>
          <a:bodyPr wrap="square">
            <a:spAutoFit/>
          </a:bodyPr>
          <a:lstStyle/>
          <a:p>
            <a:r>
              <a:rPr lang="en-US" sz="1400" dirty="0"/>
              <a:t>The Cosmic Microwave Background (CMB) can be measured using SOFTS.</a:t>
            </a:r>
          </a:p>
        </p:txBody>
      </p:sp>
      <p:sp>
        <p:nvSpPr>
          <p:cNvPr id="7" name="Rectangle 6">
            <a:extLst>
              <a:ext uri="{FF2B5EF4-FFF2-40B4-BE49-F238E27FC236}">
                <a16:creationId xmlns:a16="http://schemas.microsoft.com/office/drawing/2014/main" id="{BDBDC8EA-0454-9051-1F19-C3CB8B31A407}"/>
              </a:ext>
            </a:extLst>
          </p:cNvPr>
          <p:cNvSpPr/>
          <p:nvPr/>
        </p:nvSpPr>
        <p:spPr>
          <a:xfrm>
            <a:off x="5812307" y="6051410"/>
            <a:ext cx="3473130" cy="307777"/>
          </a:xfrm>
          <a:prstGeom prst="rect">
            <a:avLst/>
          </a:prstGeom>
        </p:spPr>
        <p:txBody>
          <a:bodyPr wrap="none">
            <a:spAutoFit/>
          </a:bodyPr>
          <a:lstStyle/>
          <a:p>
            <a:r>
              <a:rPr lang="en-US" sz="1400" dirty="0"/>
              <a:t>SOFTS device in a cryostat that cools to 3.1 K.</a:t>
            </a:r>
          </a:p>
        </p:txBody>
      </p:sp>
      <p:pic>
        <p:nvPicPr>
          <p:cNvPr id="9" name="Picture 2">
            <a:extLst>
              <a:ext uri="{FF2B5EF4-FFF2-40B4-BE49-F238E27FC236}">
                <a16:creationId xmlns:a16="http://schemas.microsoft.com/office/drawing/2014/main" id="{A9121A61-4DD9-FF99-F263-CFEED51098F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074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1ED16-B395-A665-0BA1-B47E641C8599}"/>
              </a:ext>
            </a:extLst>
          </p:cNvPr>
          <p:cNvSpPr>
            <a:spLocks noGrp="1"/>
          </p:cNvSpPr>
          <p:nvPr>
            <p:ph type="title"/>
          </p:nvPr>
        </p:nvSpPr>
        <p:spPr>
          <a:xfrm>
            <a:off x="838200" y="192114"/>
            <a:ext cx="10515600" cy="1325563"/>
          </a:xfrm>
        </p:spPr>
        <p:txBody>
          <a:bodyPr/>
          <a:lstStyle/>
          <a:p>
            <a:r>
              <a:rPr lang="en-US" dirty="0"/>
              <a:t>Background</a:t>
            </a:r>
          </a:p>
        </p:txBody>
      </p:sp>
      <p:sp>
        <p:nvSpPr>
          <p:cNvPr id="3" name="Content Placeholder 2">
            <a:extLst>
              <a:ext uri="{FF2B5EF4-FFF2-40B4-BE49-F238E27FC236}">
                <a16:creationId xmlns:a16="http://schemas.microsoft.com/office/drawing/2014/main" id="{0B4ACA46-7AF3-C057-AE12-B8CB69FB72CB}"/>
              </a:ext>
            </a:extLst>
          </p:cNvPr>
          <p:cNvSpPr>
            <a:spLocks noGrp="1"/>
          </p:cNvSpPr>
          <p:nvPr>
            <p:ph idx="1"/>
          </p:nvPr>
        </p:nvSpPr>
        <p:spPr>
          <a:xfrm>
            <a:off x="838200" y="1288956"/>
            <a:ext cx="10515600" cy="4351338"/>
          </a:xfrm>
        </p:spPr>
        <p:txBody>
          <a:bodyPr/>
          <a:lstStyle/>
          <a:p>
            <a:r>
              <a:rPr lang="en-US" dirty="0"/>
              <a:t>Kinetic Inductance</a:t>
            </a:r>
          </a:p>
          <a:p>
            <a:pPr marL="0" indent="0">
              <a:buNone/>
            </a:pPr>
            <a:r>
              <a:rPr lang="en-US" sz="2000" dirty="0"/>
              <a:t>Kinetic inductance is a property of the superconducting material that can be affected by applying DC current.</a:t>
            </a:r>
            <a:endParaRPr lang="en-US" dirty="0"/>
          </a:p>
          <a:p>
            <a:r>
              <a:rPr lang="en-US" dirty="0"/>
              <a:t>Fourier Transform</a:t>
            </a:r>
          </a:p>
          <a:p>
            <a:pPr marL="0" indent="0">
              <a:buNone/>
            </a:pPr>
            <a:r>
              <a:rPr lang="en-US" sz="2000" dirty="0"/>
              <a:t>A Fourier Transform is the process of converting measurements from the time domain to the frequency domain. Measurements of light in the time domain can have overlapping frequencies, but decomposition of light into these different frequencies can be done using an FTS.</a:t>
            </a:r>
          </a:p>
        </p:txBody>
      </p:sp>
      <p:pic>
        <p:nvPicPr>
          <p:cNvPr id="4" name="Picture 3">
            <a:extLst>
              <a:ext uri="{FF2B5EF4-FFF2-40B4-BE49-F238E27FC236}">
                <a16:creationId xmlns:a16="http://schemas.microsoft.com/office/drawing/2014/main" id="{F0F70E5E-62C6-AAB9-23F7-E3D63FE12A57}"/>
              </a:ext>
            </a:extLst>
          </p:cNvPr>
          <p:cNvPicPr>
            <a:picLocks noChangeAspect="1"/>
          </p:cNvPicPr>
          <p:nvPr/>
        </p:nvPicPr>
        <p:blipFill>
          <a:blip r:embed="rId2"/>
          <a:stretch>
            <a:fillRect/>
          </a:stretch>
        </p:blipFill>
        <p:spPr>
          <a:xfrm>
            <a:off x="5036611" y="4001294"/>
            <a:ext cx="4466117" cy="2747963"/>
          </a:xfrm>
          <a:prstGeom prst="rect">
            <a:avLst/>
          </a:prstGeom>
        </p:spPr>
      </p:pic>
      <p:sp>
        <p:nvSpPr>
          <p:cNvPr id="5" name="TextBox 4">
            <a:extLst>
              <a:ext uri="{FF2B5EF4-FFF2-40B4-BE49-F238E27FC236}">
                <a16:creationId xmlns:a16="http://schemas.microsoft.com/office/drawing/2014/main" id="{B212D921-8023-E3DC-D203-5AB0D39AE2F2}"/>
              </a:ext>
            </a:extLst>
          </p:cNvPr>
          <p:cNvSpPr txBox="1"/>
          <p:nvPr/>
        </p:nvSpPr>
        <p:spPr>
          <a:xfrm>
            <a:off x="2689272" y="4422270"/>
            <a:ext cx="2198038" cy="369332"/>
          </a:xfrm>
          <a:prstGeom prst="rect">
            <a:avLst/>
          </a:prstGeom>
          <a:noFill/>
        </p:spPr>
        <p:txBody>
          <a:bodyPr wrap="none" rtlCol="0">
            <a:spAutoFit/>
          </a:bodyPr>
          <a:lstStyle/>
          <a:p>
            <a:r>
              <a:rPr lang="en-US" dirty="0"/>
              <a:t>signal in time domain</a:t>
            </a:r>
          </a:p>
        </p:txBody>
      </p:sp>
      <p:sp>
        <p:nvSpPr>
          <p:cNvPr id="6" name="TextBox 5">
            <a:extLst>
              <a:ext uri="{FF2B5EF4-FFF2-40B4-BE49-F238E27FC236}">
                <a16:creationId xmlns:a16="http://schemas.microsoft.com/office/drawing/2014/main" id="{B109F086-2864-7A02-2809-A1B17E14D236}"/>
              </a:ext>
            </a:extLst>
          </p:cNvPr>
          <p:cNvSpPr txBox="1"/>
          <p:nvPr/>
        </p:nvSpPr>
        <p:spPr>
          <a:xfrm>
            <a:off x="2135275" y="5831340"/>
            <a:ext cx="2752035" cy="369332"/>
          </a:xfrm>
          <a:prstGeom prst="rect">
            <a:avLst/>
          </a:prstGeom>
          <a:noFill/>
        </p:spPr>
        <p:txBody>
          <a:bodyPr wrap="none" rtlCol="0">
            <a:spAutoFit/>
          </a:bodyPr>
          <a:lstStyle/>
          <a:p>
            <a:r>
              <a:rPr lang="en-US" dirty="0"/>
              <a:t>frequencies of components</a:t>
            </a:r>
          </a:p>
        </p:txBody>
      </p:sp>
      <p:pic>
        <p:nvPicPr>
          <p:cNvPr id="8" name="Picture 2">
            <a:extLst>
              <a:ext uri="{FF2B5EF4-FFF2-40B4-BE49-F238E27FC236}">
                <a16:creationId xmlns:a16="http://schemas.microsoft.com/office/drawing/2014/main" id="{A8CB0A2F-6EAB-0A67-AD9F-378CCDDE44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76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D40-76E0-3684-CBB4-8BEC4B3D182D}"/>
              </a:ext>
            </a:extLst>
          </p:cNvPr>
          <p:cNvSpPr>
            <a:spLocks noGrp="1"/>
          </p:cNvSpPr>
          <p:nvPr>
            <p:ph type="title"/>
          </p:nvPr>
        </p:nvSpPr>
        <p:spPr>
          <a:xfrm>
            <a:off x="838200" y="246372"/>
            <a:ext cx="10515600" cy="1325563"/>
          </a:xfrm>
        </p:spPr>
        <p:txBody>
          <a:bodyPr/>
          <a:lstStyle/>
          <a:p>
            <a:r>
              <a:rPr lang="en-US" dirty="0"/>
              <a:t>Background</a:t>
            </a:r>
          </a:p>
        </p:txBody>
      </p:sp>
      <p:sp>
        <p:nvSpPr>
          <p:cNvPr id="3" name="Content Placeholder 2">
            <a:extLst>
              <a:ext uri="{FF2B5EF4-FFF2-40B4-BE49-F238E27FC236}">
                <a16:creationId xmlns:a16="http://schemas.microsoft.com/office/drawing/2014/main" id="{69F65D36-DD30-6E18-0292-597C6EC0A3D5}"/>
              </a:ext>
            </a:extLst>
          </p:cNvPr>
          <p:cNvSpPr>
            <a:spLocks noGrp="1"/>
          </p:cNvSpPr>
          <p:nvPr>
            <p:ph idx="1"/>
          </p:nvPr>
        </p:nvSpPr>
        <p:spPr>
          <a:xfrm>
            <a:off x="838200" y="1571935"/>
            <a:ext cx="10515600" cy="4351338"/>
          </a:xfrm>
        </p:spPr>
        <p:txBody>
          <a:bodyPr/>
          <a:lstStyle/>
          <a:p>
            <a:r>
              <a:rPr lang="en-US" dirty="0"/>
              <a:t>Mach-Zehnder Interferometer</a:t>
            </a:r>
          </a:p>
          <a:p>
            <a:pPr marL="0" indent="0">
              <a:buNone/>
            </a:pPr>
            <a:r>
              <a:rPr lang="en-US" sz="2000" dirty="0"/>
              <a:t>conventional meter-scale spectrometers</a:t>
            </a:r>
          </a:p>
          <a:p>
            <a:pPr marL="0" indent="0">
              <a:buNone/>
            </a:pPr>
            <a:r>
              <a:rPr lang="en-US" sz="2000" dirty="0"/>
              <a:t>based on opto-mechanical technology</a:t>
            </a:r>
            <a:endParaRPr lang="en-US" sz="1600" dirty="0"/>
          </a:p>
        </p:txBody>
      </p:sp>
      <p:pic>
        <p:nvPicPr>
          <p:cNvPr id="1026" name="Picture 2" descr="1. Schematic representation of the Mach-Zehnder interferometer. Two... |  Download Scientific Diagram">
            <a:extLst>
              <a:ext uri="{FF2B5EF4-FFF2-40B4-BE49-F238E27FC236}">
                <a16:creationId xmlns:a16="http://schemas.microsoft.com/office/drawing/2014/main" id="{26E19B52-936B-628D-BA3E-331E5E530D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34482" y="1995056"/>
            <a:ext cx="6776483" cy="4625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34839BE-CE67-7378-DD67-B9993AA476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19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9398-29AB-230F-2B35-ABBAD3F823D1}"/>
              </a:ext>
            </a:extLst>
          </p:cNvPr>
          <p:cNvSpPr>
            <a:spLocks noGrp="1"/>
          </p:cNvSpPr>
          <p:nvPr>
            <p:ph type="title"/>
          </p:nvPr>
        </p:nvSpPr>
        <p:spPr>
          <a:xfrm>
            <a:off x="838200" y="186996"/>
            <a:ext cx="10515600" cy="1325563"/>
          </a:xfrm>
        </p:spPr>
        <p:txBody>
          <a:bodyPr/>
          <a:lstStyle/>
          <a:p>
            <a:r>
              <a:rPr lang="en-US" dirty="0"/>
              <a:t>Design</a:t>
            </a:r>
          </a:p>
        </p:txBody>
      </p:sp>
      <p:sp>
        <p:nvSpPr>
          <p:cNvPr id="3" name="Content Placeholder 2">
            <a:extLst>
              <a:ext uri="{FF2B5EF4-FFF2-40B4-BE49-F238E27FC236}">
                <a16:creationId xmlns:a16="http://schemas.microsoft.com/office/drawing/2014/main" id="{4A82D80E-EA10-4B56-BFC5-C1032CF2644E}"/>
              </a:ext>
            </a:extLst>
          </p:cNvPr>
          <p:cNvSpPr>
            <a:spLocks noGrp="1"/>
          </p:cNvSpPr>
          <p:nvPr>
            <p:ph idx="1"/>
          </p:nvPr>
        </p:nvSpPr>
        <p:spPr>
          <a:xfrm>
            <a:off x="838200" y="1512559"/>
            <a:ext cx="10515600" cy="4351338"/>
          </a:xfrm>
        </p:spPr>
        <p:txBody>
          <a:bodyPr>
            <a:normAutofit/>
          </a:bodyPr>
          <a:lstStyle/>
          <a:p>
            <a:r>
              <a:rPr lang="en-US" dirty="0"/>
              <a:t>Quadrature hybrids</a:t>
            </a:r>
            <a:endParaRPr lang="en-US" sz="3200" dirty="0"/>
          </a:p>
          <a:p>
            <a:r>
              <a:rPr lang="en-US" sz="3200" dirty="0"/>
              <a:t>STLs</a:t>
            </a:r>
          </a:p>
          <a:p>
            <a:pPr marL="0" indent="0">
              <a:buNone/>
            </a:pPr>
            <a:r>
              <a:rPr lang="en-US" sz="2000" dirty="0"/>
              <a:t>Thin film superconducting transmission lines (STLs) have non-linear current dependent kinetic inductance, which can be exploited to introduce a path length difference in one of the STLs</a:t>
            </a:r>
          </a:p>
        </p:txBody>
      </p:sp>
      <p:pic>
        <p:nvPicPr>
          <p:cNvPr id="4" name="Picture 3">
            <a:extLst>
              <a:ext uri="{FF2B5EF4-FFF2-40B4-BE49-F238E27FC236}">
                <a16:creationId xmlns:a16="http://schemas.microsoft.com/office/drawing/2014/main" id="{49D04D75-3B97-58FF-1285-73A77C6BE04D}"/>
              </a:ext>
            </a:extLst>
          </p:cNvPr>
          <p:cNvPicPr>
            <a:picLocks noChangeAspect="1"/>
          </p:cNvPicPr>
          <p:nvPr/>
        </p:nvPicPr>
        <p:blipFill>
          <a:blip r:embed="rId2"/>
          <a:stretch>
            <a:fillRect/>
          </a:stretch>
        </p:blipFill>
        <p:spPr>
          <a:xfrm>
            <a:off x="1014599" y="3194381"/>
            <a:ext cx="9872663" cy="3539569"/>
          </a:xfrm>
          <a:prstGeom prst="rect">
            <a:avLst/>
          </a:prstGeom>
        </p:spPr>
      </p:pic>
      <p:sp>
        <p:nvSpPr>
          <p:cNvPr id="5" name="Rectangle 4">
            <a:extLst>
              <a:ext uri="{FF2B5EF4-FFF2-40B4-BE49-F238E27FC236}">
                <a16:creationId xmlns:a16="http://schemas.microsoft.com/office/drawing/2014/main" id="{8005ED5E-6936-CCF7-7383-0F2F188EAD42}"/>
              </a:ext>
            </a:extLst>
          </p:cNvPr>
          <p:cNvSpPr/>
          <p:nvPr/>
        </p:nvSpPr>
        <p:spPr>
          <a:xfrm>
            <a:off x="3945900" y="6549284"/>
            <a:ext cx="4490204" cy="369332"/>
          </a:xfrm>
          <a:prstGeom prst="rect">
            <a:avLst/>
          </a:prstGeom>
        </p:spPr>
        <p:txBody>
          <a:bodyPr wrap="none">
            <a:spAutoFit/>
          </a:bodyPr>
          <a:lstStyle/>
          <a:p>
            <a:r>
              <a:rPr lang="en-US" dirty="0"/>
              <a:t>4-port SOFTS diagram (taken with permission)</a:t>
            </a:r>
          </a:p>
        </p:txBody>
      </p:sp>
      <p:pic>
        <p:nvPicPr>
          <p:cNvPr id="7" name="Picture 2">
            <a:extLst>
              <a:ext uri="{FF2B5EF4-FFF2-40B4-BE49-F238E27FC236}">
                <a16:creationId xmlns:a16="http://schemas.microsoft.com/office/drawing/2014/main" id="{32369E50-95B8-9556-2C8A-DCFA560985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66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2432-FB95-6DB3-FA2A-1D541C66697F}"/>
              </a:ext>
            </a:extLst>
          </p:cNvPr>
          <p:cNvSpPr>
            <a:spLocks noGrp="1"/>
          </p:cNvSpPr>
          <p:nvPr>
            <p:ph type="title"/>
          </p:nvPr>
        </p:nvSpPr>
        <p:spPr/>
        <p:txBody>
          <a:bodyPr/>
          <a:lstStyle/>
          <a:p>
            <a:r>
              <a:rPr lang="en-US" dirty="0"/>
              <a:t>Design</a:t>
            </a:r>
          </a:p>
        </p:txBody>
      </p:sp>
      <p:sp>
        <p:nvSpPr>
          <p:cNvPr id="3" name="Content Placeholder 2">
            <a:extLst>
              <a:ext uri="{FF2B5EF4-FFF2-40B4-BE49-F238E27FC236}">
                <a16:creationId xmlns:a16="http://schemas.microsoft.com/office/drawing/2014/main" id="{2BDE9BF5-C058-35F2-B337-9975776447B7}"/>
              </a:ext>
            </a:extLst>
          </p:cNvPr>
          <p:cNvSpPr>
            <a:spLocks noGrp="1"/>
          </p:cNvSpPr>
          <p:nvPr>
            <p:ph idx="1"/>
          </p:nvPr>
        </p:nvSpPr>
        <p:spPr>
          <a:xfrm>
            <a:off x="838200" y="1825625"/>
            <a:ext cx="5905500" cy="4351338"/>
          </a:xfrm>
        </p:spPr>
        <p:txBody>
          <a:bodyPr>
            <a:normAutofit/>
          </a:bodyPr>
          <a:lstStyle/>
          <a:p>
            <a:r>
              <a:rPr lang="en-US" sz="2400" dirty="0"/>
              <a:t>calculations and simulations show that spectroscopy can be conducted with SOFTS on a millimeter scale and achieve similar or better results than the conventional meter-scale spectrometers</a:t>
            </a:r>
          </a:p>
          <a:p>
            <a:r>
              <a:rPr lang="en-US" sz="2400" dirty="0"/>
              <a:t>This design allows for the FTS to be on a compact cm-scale wafer, which can be carried on balloon missions or even satellites.</a:t>
            </a:r>
          </a:p>
          <a:p>
            <a:endParaRPr lang="en-US" sz="2400" dirty="0"/>
          </a:p>
          <a:p>
            <a:endParaRPr lang="en-US" sz="2400" dirty="0"/>
          </a:p>
        </p:txBody>
      </p:sp>
      <p:pic>
        <p:nvPicPr>
          <p:cNvPr id="4" name="Picture 3">
            <a:extLst>
              <a:ext uri="{FF2B5EF4-FFF2-40B4-BE49-F238E27FC236}">
                <a16:creationId xmlns:a16="http://schemas.microsoft.com/office/drawing/2014/main" id="{5807B572-E280-1A07-A82D-BB9D33D2C9D3}"/>
              </a:ext>
            </a:extLst>
          </p:cNvPr>
          <p:cNvPicPr>
            <a:picLocks noChangeAspect="1"/>
          </p:cNvPicPr>
          <p:nvPr/>
        </p:nvPicPr>
        <p:blipFill>
          <a:blip r:embed="rId2"/>
          <a:stretch>
            <a:fillRect/>
          </a:stretch>
        </p:blipFill>
        <p:spPr>
          <a:xfrm>
            <a:off x="7017015" y="469901"/>
            <a:ext cx="4708260" cy="5649912"/>
          </a:xfrm>
          <a:prstGeom prst="rect">
            <a:avLst/>
          </a:prstGeom>
        </p:spPr>
      </p:pic>
      <p:sp>
        <p:nvSpPr>
          <p:cNvPr id="5" name="Rectangle 4">
            <a:extLst>
              <a:ext uri="{FF2B5EF4-FFF2-40B4-BE49-F238E27FC236}">
                <a16:creationId xmlns:a16="http://schemas.microsoft.com/office/drawing/2014/main" id="{D72472FF-A190-960F-9AD3-D744760E3813}"/>
              </a:ext>
            </a:extLst>
          </p:cNvPr>
          <p:cNvSpPr/>
          <p:nvPr/>
        </p:nvSpPr>
        <p:spPr>
          <a:xfrm>
            <a:off x="6862763" y="6080322"/>
            <a:ext cx="6096000" cy="307777"/>
          </a:xfrm>
          <a:prstGeom prst="rect">
            <a:avLst/>
          </a:prstGeom>
        </p:spPr>
        <p:txBody>
          <a:bodyPr>
            <a:spAutoFit/>
          </a:bodyPr>
          <a:lstStyle/>
          <a:p>
            <a:r>
              <a:rPr lang="en-US" sz="1400" dirty="0"/>
              <a:t>Cryostat that cools to 250 </a:t>
            </a:r>
            <a:r>
              <a:rPr lang="en-US" sz="1400" dirty="0" err="1"/>
              <a:t>mK</a:t>
            </a:r>
            <a:r>
              <a:rPr lang="en-US" sz="1400" dirty="0"/>
              <a:t>; to be used for the SOFTS measurements.</a:t>
            </a:r>
          </a:p>
        </p:txBody>
      </p:sp>
      <p:pic>
        <p:nvPicPr>
          <p:cNvPr id="6" name="Picture 2">
            <a:extLst>
              <a:ext uri="{FF2B5EF4-FFF2-40B4-BE49-F238E27FC236}">
                <a16:creationId xmlns:a16="http://schemas.microsoft.com/office/drawing/2014/main" id="{11CA7120-233B-0951-B002-DADCF0E034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971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7D30-16A7-943A-1136-BA2C9937B83E}"/>
              </a:ext>
            </a:extLst>
          </p:cNvPr>
          <p:cNvSpPr>
            <a:spLocks noGrp="1"/>
          </p:cNvSpPr>
          <p:nvPr>
            <p:ph type="title"/>
          </p:nvPr>
        </p:nvSpPr>
        <p:spPr/>
        <p:txBody>
          <a:bodyPr/>
          <a:lstStyle/>
          <a:p>
            <a:r>
              <a:rPr lang="en-US" dirty="0"/>
              <a:t>Simulation</a:t>
            </a:r>
          </a:p>
        </p:txBody>
      </p:sp>
      <p:pic>
        <p:nvPicPr>
          <p:cNvPr id="7" name="Content Placeholder 6">
            <a:extLst>
              <a:ext uri="{FF2B5EF4-FFF2-40B4-BE49-F238E27FC236}">
                <a16:creationId xmlns:a16="http://schemas.microsoft.com/office/drawing/2014/main" id="{F0863834-30F3-DC07-1D07-1701CB2041F0}"/>
              </a:ext>
            </a:extLst>
          </p:cNvPr>
          <p:cNvPicPr>
            <a:picLocks noGrp="1" noChangeAspect="1"/>
          </p:cNvPicPr>
          <p:nvPr>
            <p:ph idx="1"/>
          </p:nvPr>
        </p:nvPicPr>
        <p:blipFill>
          <a:blip r:embed="rId2"/>
          <a:stretch>
            <a:fillRect/>
          </a:stretch>
        </p:blipFill>
        <p:spPr>
          <a:xfrm>
            <a:off x="495300" y="1333484"/>
            <a:ext cx="7877175" cy="2722806"/>
          </a:xfrm>
        </p:spPr>
      </p:pic>
      <p:sp>
        <p:nvSpPr>
          <p:cNvPr id="8" name="Rectangle 7">
            <a:extLst>
              <a:ext uri="{FF2B5EF4-FFF2-40B4-BE49-F238E27FC236}">
                <a16:creationId xmlns:a16="http://schemas.microsoft.com/office/drawing/2014/main" id="{96DF5E53-67F8-118C-D805-A7E6D9EE53A6}"/>
              </a:ext>
            </a:extLst>
          </p:cNvPr>
          <p:cNvSpPr/>
          <p:nvPr/>
        </p:nvSpPr>
        <p:spPr>
          <a:xfrm>
            <a:off x="466724" y="4056290"/>
            <a:ext cx="2784673" cy="369332"/>
          </a:xfrm>
          <a:prstGeom prst="rect">
            <a:avLst/>
          </a:prstGeom>
        </p:spPr>
        <p:txBody>
          <a:bodyPr wrap="none">
            <a:spAutoFit/>
          </a:bodyPr>
          <a:lstStyle/>
          <a:p>
            <a:r>
              <a:rPr lang="en-US" dirty="0"/>
              <a:t>SOFTS simulation using ADS</a:t>
            </a:r>
          </a:p>
        </p:txBody>
      </p:sp>
      <p:pic>
        <p:nvPicPr>
          <p:cNvPr id="10" name="Picture 9" descr="Chart, line chart&#10;&#10;Description automatically generated">
            <a:extLst>
              <a:ext uri="{FF2B5EF4-FFF2-40B4-BE49-F238E27FC236}">
                <a16:creationId xmlns:a16="http://schemas.microsoft.com/office/drawing/2014/main" id="{F1A1CAD9-6E82-D65C-C75C-B721C321D55A}"/>
              </a:ext>
            </a:extLst>
          </p:cNvPr>
          <p:cNvPicPr>
            <a:picLocks noChangeAspect="1"/>
          </p:cNvPicPr>
          <p:nvPr/>
        </p:nvPicPr>
        <p:blipFill rotWithShape="1">
          <a:blip r:embed="rId3">
            <a:extLst>
              <a:ext uri="{28A0092B-C50C-407E-A947-70E740481C1C}">
                <a14:useLocalDpi xmlns:a14="http://schemas.microsoft.com/office/drawing/2010/main"/>
              </a:ext>
            </a:extLst>
          </a:blip>
          <a:srcRect t="9491" b="2229"/>
          <a:stretch/>
        </p:blipFill>
        <p:spPr>
          <a:xfrm>
            <a:off x="6872288" y="3714761"/>
            <a:ext cx="4824412" cy="2828922"/>
          </a:xfrm>
          <a:prstGeom prst="rect">
            <a:avLst/>
          </a:prstGeom>
        </p:spPr>
      </p:pic>
      <p:sp>
        <p:nvSpPr>
          <p:cNvPr id="11" name="Rectangle 10">
            <a:extLst>
              <a:ext uri="{FF2B5EF4-FFF2-40B4-BE49-F238E27FC236}">
                <a16:creationId xmlns:a16="http://schemas.microsoft.com/office/drawing/2014/main" id="{CCD3C040-38A1-7C84-412A-0D422D52259C}"/>
              </a:ext>
            </a:extLst>
          </p:cNvPr>
          <p:cNvSpPr/>
          <p:nvPr/>
        </p:nvSpPr>
        <p:spPr>
          <a:xfrm>
            <a:off x="6872288" y="6444743"/>
            <a:ext cx="2496133" cy="369332"/>
          </a:xfrm>
          <a:prstGeom prst="rect">
            <a:avLst/>
          </a:prstGeom>
        </p:spPr>
        <p:txBody>
          <a:bodyPr wrap="none">
            <a:spAutoFit/>
          </a:bodyPr>
          <a:lstStyle/>
          <a:p>
            <a:r>
              <a:rPr lang="en-US" dirty="0"/>
              <a:t>SOFTS simulation output</a:t>
            </a:r>
          </a:p>
        </p:txBody>
      </p:sp>
      <p:pic>
        <p:nvPicPr>
          <p:cNvPr id="12" name="Picture 2">
            <a:extLst>
              <a:ext uri="{FF2B5EF4-FFF2-40B4-BE49-F238E27FC236}">
                <a16:creationId xmlns:a16="http://schemas.microsoft.com/office/drawing/2014/main" id="{6CD292FC-B452-73DF-7AE4-60C22D360B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4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B2795-6818-1DB4-5D71-4ACF8613D6DB}"/>
              </a:ext>
            </a:extLst>
          </p:cNvPr>
          <p:cNvSpPr>
            <a:spLocks noGrp="1"/>
          </p:cNvSpPr>
          <p:nvPr>
            <p:ph type="title"/>
          </p:nvPr>
        </p:nvSpPr>
        <p:spPr/>
        <p:txBody>
          <a:bodyPr/>
          <a:lstStyle/>
          <a:p>
            <a:r>
              <a:rPr lang="en-US" dirty="0"/>
              <a:t>Applications </a:t>
            </a:r>
          </a:p>
        </p:txBody>
      </p:sp>
      <p:sp>
        <p:nvSpPr>
          <p:cNvPr id="3" name="Content Placeholder 2">
            <a:extLst>
              <a:ext uri="{FF2B5EF4-FFF2-40B4-BE49-F238E27FC236}">
                <a16:creationId xmlns:a16="http://schemas.microsoft.com/office/drawing/2014/main" id="{6455802D-891D-D50C-7237-5C2D112B5A9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1051FEE-2C8F-38C2-BEDE-2FC739366951}"/>
              </a:ext>
            </a:extLst>
          </p:cNvPr>
          <p:cNvPicPr>
            <a:picLocks noChangeAspect="1"/>
          </p:cNvPicPr>
          <p:nvPr/>
        </p:nvPicPr>
        <p:blipFill>
          <a:blip r:embed="rId2"/>
          <a:stretch>
            <a:fillRect/>
          </a:stretch>
        </p:blipFill>
        <p:spPr>
          <a:xfrm>
            <a:off x="157162" y="2280983"/>
            <a:ext cx="6096000" cy="2991104"/>
          </a:xfrm>
          <a:prstGeom prst="rect">
            <a:avLst/>
          </a:prstGeom>
        </p:spPr>
      </p:pic>
      <p:sp>
        <p:nvSpPr>
          <p:cNvPr id="5" name="Rectangle 4">
            <a:extLst>
              <a:ext uri="{FF2B5EF4-FFF2-40B4-BE49-F238E27FC236}">
                <a16:creationId xmlns:a16="http://schemas.microsoft.com/office/drawing/2014/main" id="{C4201848-CE9D-FF60-9FAB-7F82F92CFF54}"/>
              </a:ext>
            </a:extLst>
          </p:cNvPr>
          <p:cNvSpPr/>
          <p:nvPr/>
        </p:nvSpPr>
        <p:spPr>
          <a:xfrm>
            <a:off x="157162" y="5272087"/>
            <a:ext cx="6096000" cy="307777"/>
          </a:xfrm>
          <a:prstGeom prst="rect">
            <a:avLst/>
          </a:prstGeom>
        </p:spPr>
        <p:txBody>
          <a:bodyPr>
            <a:spAutoFit/>
          </a:bodyPr>
          <a:lstStyle/>
          <a:p>
            <a:r>
              <a:rPr lang="en-US" sz="1400" dirty="0"/>
              <a:t>The Galaxy Cluster 1E 0657-56. Galaxy clusters can be studied using SOFTS.</a:t>
            </a:r>
          </a:p>
        </p:txBody>
      </p:sp>
      <p:pic>
        <p:nvPicPr>
          <p:cNvPr id="6" name="Picture 5">
            <a:extLst>
              <a:ext uri="{FF2B5EF4-FFF2-40B4-BE49-F238E27FC236}">
                <a16:creationId xmlns:a16="http://schemas.microsoft.com/office/drawing/2014/main" id="{687BAEEC-E833-150F-E96C-F61399134682}"/>
              </a:ext>
            </a:extLst>
          </p:cNvPr>
          <p:cNvPicPr>
            <a:picLocks noChangeAspect="1"/>
          </p:cNvPicPr>
          <p:nvPr/>
        </p:nvPicPr>
        <p:blipFill>
          <a:blip r:embed="rId3"/>
          <a:stretch>
            <a:fillRect/>
          </a:stretch>
        </p:blipFill>
        <p:spPr>
          <a:xfrm>
            <a:off x="6400800" y="2280983"/>
            <a:ext cx="5634038" cy="2846363"/>
          </a:xfrm>
          <a:prstGeom prst="rect">
            <a:avLst/>
          </a:prstGeom>
        </p:spPr>
      </p:pic>
      <p:sp>
        <p:nvSpPr>
          <p:cNvPr id="7" name="Rectangle 6">
            <a:extLst>
              <a:ext uri="{FF2B5EF4-FFF2-40B4-BE49-F238E27FC236}">
                <a16:creationId xmlns:a16="http://schemas.microsoft.com/office/drawing/2014/main" id="{5378C24B-B109-E287-930F-1B930ED2CB6F}"/>
              </a:ext>
            </a:extLst>
          </p:cNvPr>
          <p:cNvSpPr/>
          <p:nvPr/>
        </p:nvSpPr>
        <p:spPr>
          <a:xfrm>
            <a:off x="6253162" y="5102809"/>
            <a:ext cx="6096000" cy="307777"/>
          </a:xfrm>
          <a:prstGeom prst="rect">
            <a:avLst/>
          </a:prstGeom>
        </p:spPr>
        <p:txBody>
          <a:bodyPr>
            <a:spAutoFit/>
          </a:bodyPr>
          <a:lstStyle/>
          <a:p>
            <a:r>
              <a:rPr lang="en-US" sz="1400" dirty="0"/>
              <a:t>The Cosmic Microwave Background (CMB) can be measured using SOFTS.</a:t>
            </a:r>
          </a:p>
        </p:txBody>
      </p:sp>
      <p:pic>
        <p:nvPicPr>
          <p:cNvPr id="8" name="Picture 2">
            <a:extLst>
              <a:ext uri="{FF2B5EF4-FFF2-40B4-BE49-F238E27FC236}">
                <a16:creationId xmlns:a16="http://schemas.microsoft.com/office/drawing/2014/main" id="{675FF998-FB28-DEF9-C80C-AD58BF58F6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741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4A3BB-6904-4ADB-DC3C-4779CEF12639}"/>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B619F46B-21F8-B6DB-A272-EF47801F7851}"/>
              </a:ext>
            </a:extLst>
          </p:cNvPr>
          <p:cNvSpPr>
            <a:spLocks noGrp="1"/>
          </p:cNvSpPr>
          <p:nvPr>
            <p:ph idx="1"/>
          </p:nvPr>
        </p:nvSpPr>
        <p:spPr/>
        <p:txBody>
          <a:bodyPr/>
          <a:lstStyle/>
          <a:p>
            <a:r>
              <a:rPr lang="en-US" dirty="0"/>
              <a:t>NASA Space Grant</a:t>
            </a:r>
          </a:p>
          <a:p>
            <a:r>
              <a:rPr lang="en-US" dirty="0"/>
              <a:t>Phil </a:t>
            </a:r>
            <a:r>
              <a:rPr lang="en-US" dirty="0" err="1"/>
              <a:t>Mauskopf</a:t>
            </a:r>
            <a:endParaRPr lang="en-US" dirty="0"/>
          </a:p>
          <a:p>
            <a:r>
              <a:rPr lang="en-US" dirty="0"/>
              <a:t>Farzad </a:t>
            </a:r>
            <a:r>
              <a:rPr lang="en-US" dirty="0" err="1"/>
              <a:t>Faramarzi</a:t>
            </a:r>
            <a:r>
              <a:rPr lang="en-US" dirty="0"/>
              <a:t> and Sasha </a:t>
            </a:r>
            <a:r>
              <a:rPr lang="en-US" dirty="0" err="1"/>
              <a:t>Sypkens</a:t>
            </a:r>
            <a:r>
              <a:rPr lang="en-US" dirty="0"/>
              <a:t> </a:t>
            </a:r>
          </a:p>
          <a:p>
            <a:r>
              <a:rPr lang="en-US" dirty="0"/>
              <a:t>Collaborators at JPL and Caltech</a:t>
            </a:r>
          </a:p>
        </p:txBody>
      </p:sp>
      <p:pic>
        <p:nvPicPr>
          <p:cNvPr id="4" name="Picture 2">
            <a:extLst>
              <a:ext uri="{FF2B5EF4-FFF2-40B4-BE49-F238E27FC236}">
                <a16:creationId xmlns:a16="http://schemas.microsoft.com/office/drawing/2014/main" id="{98D0B17B-AA66-7C81-3BA2-0DCECAFC1B7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379" y="5514975"/>
            <a:ext cx="968968" cy="129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429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322</Words>
  <Application>Microsoft Macintosh PowerPoint</Application>
  <PresentationFormat>Widescreen</PresentationFormat>
  <Paragraphs>40</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On a Novel Superconducting On-Chip Fourier Transform Spectrometer</vt:lpstr>
      <vt:lpstr>PowerPoint Presentation</vt:lpstr>
      <vt:lpstr>Background</vt:lpstr>
      <vt:lpstr>Background</vt:lpstr>
      <vt:lpstr>Design</vt:lpstr>
      <vt:lpstr>Design</vt:lpstr>
      <vt:lpstr>Simulation</vt:lpstr>
      <vt:lpstr>Applications </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Linden</dc:creator>
  <cp:lastModifiedBy>Emily Linden</cp:lastModifiedBy>
  <cp:revision>2</cp:revision>
  <dcterms:created xsi:type="dcterms:W3CDTF">2022-04-16T03:19:59Z</dcterms:created>
  <dcterms:modified xsi:type="dcterms:W3CDTF">2022-04-16T07:07:02Z</dcterms:modified>
</cp:coreProperties>
</file>